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4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5.xml" ContentType="application/vnd.openxmlformats-officedocument.theme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theme/theme6.xml" ContentType="application/vnd.openxmlformats-officedocument.theme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heme/theme7.xml" ContentType="application/vnd.openxmlformats-officedocument.theme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2" r:id="rId4"/>
    <p:sldMasterId id="2147484410" r:id="rId5"/>
    <p:sldMasterId id="2147484427" r:id="rId6"/>
    <p:sldMasterId id="2147484444" r:id="rId7"/>
    <p:sldMasterId id="2147484461" r:id="rId8"/>
    <p:sldMasterId id="2147484478" r:id="rId9"/>
    <p:sldMasterId id="2147484495" r:id="rId10"/>
    <p:sldMasterId id="2147484512" r:id="rId11"/>
  </p:sldMasterIdLst>
  <p:notesMasterIdLst>
    <p:notesMasterId r:id="rId18"/>
  </p:notesMasterIdLst>
  <p:handoutMasterIdLst>
    <p:handoutMasterId r:id="rId19"/>
  </p:handoutMasterIdLst>
  <p:sldIdLst>
    <p:sldId id="263" r:id="rId12"/>
    <p:sldId id="446" r:id="rId13"/>
    <p:sldId id="2145708129" r:id="rId14"/>
    <p:sldId id="469" r:id="rId15"/>
    <p:sldId id="468" r:id="rId16"/>
    <p:sldId id="26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B0"/>
    <a:srgbClr val="3F5564"/>
    <a:srgbClr val="0077BC"/>
    <a:srgbClr val="D53878"/>
    <a:srgbClr val="008391"/>
    <a:srgbClr val="FBF2B4"/>
    <a:srgbClr val="F0CD50"/>
    <a:srgbClr val="4675B7"/>
    <a:srgbClr val="DBD1E6"/>
    <a:srgbClr val="D2D8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879195-31F4-4C40-9C62-E2AC06752D68}" v="2" dt="2026-05-07T08:11:38.8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6807" autoAdjust="0"/>
  </p:normalViewPr>
  <p:slideViewPr>
    <p:cSldViewPr snapToGrid="0">
      <p:cViewPr varScale="1">
        <p:scale>
          <a:sx n="70" d="100"/>
          <a:sy n="70" d="100"/>
        </p:scale>
        <p:origin x="460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62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7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lene Johnsson" userId="b9e3a7a4-ba50-4df8-a666-e26aeed049d6" providerId="ADAL" clId="{7D62C5B8-3995-4185-AC50-E7AA300CF9AF}"/>
    <pc:docChg chg="modSld">
      <pc:chgData name="Helene Johnsson" userId="b9e3a7a4-ba50-4df8-a666-e26aeed049d6" providerId="ADAL" clId="{7D62C5B8-3995-4185-AC50-E7AA300CF9AF}" dt="2026-05-07T08:09:31.754" v="59" actId="113"/>
      <pc:docMkLst>
        <pc:docMk/>
      </pc:docMkLst>
      <pc:sldChg chg="modSp mod">
        <pc:chgData name="Helene Johnsson" userId="b9e3a7a4-ba50-4df8-a666-e26aeed049d6" providerId="ADAL" clId="{7D62C5B8-3995-4185-AC50-E7AA300CF9AF}" dt="2026-05-07T08:09:31.754" v="59" actId="113"/>
        <pc:sldMkLst>
          <pc:docMk/>
          <pc:sldMk cId="1567260652" sldId="469"/>
        </pc:sldMkLst>
        <pc:spChg chg="mod">
          <ac:chgData name="Helene Johnsson" userId="b9e3a7a4-ba50-4df8-a666-e26aeed049d6" providerId="ADAL" clId="{7D62C5B8-3995-4185-AC50-E7AA300CF9AF}" dt="2026-05-07T08:09:31.754" v="59" actId="113"/>
          <ac:spMkLst>
            <pc:docMk/>
            <pc:sldMk cId="1567260652" sldId="469"/>
            <ac:spMk id="4" creationId="{8B9425B3-C78D-427E-BADB-6F0FACAC1562}"/>
          </ac:spMkLst>
        </pc:spChg>
      </pc:sldChg>
    </pc:docChg>
  </pc:docChgLst>
  <pc:docChgLst>
    <pc:chgData name="Helene Johnsson" userId="b9e3a7a4-ba50-4df8-a666-e26aeed049d6" providerId="ADAL" clId="{871FC66B-4F28-4DA4-8BAA-906ED0156D39}"/>
    <pc:docChg chg="modSld">
      <pc:chgData name="Helene Johnsson" userId="b9e3a7a4-ba50-4df8-a666-e26aeed049d6" providerId="ADAL" clId="{871FC66B-4F28-4DA4-8BAA-906ED0156D39}" dt="2025-07-02T12:43:47.561" v="629" actId="20577"/>
      <pc:docMkLst>
        <pc:docMk/>
      </pc:docMkLst>
      <pc:sldChg chg="modSp mod">
        <pc:chgData name="Helene Johnsson" userId="b9e3a7a4-ba50-4df8-a666-e26aeed049d6" providerId="ADAL" clId="{871FC66B-4F28-4DA4-8BAA-906ED0156D39}" dt="2025-07-02T12:43:47.561" v="629" actId="20577"/>
        <pc:sldMkLst>
          <pc:docMk/>
          <pc:sldMk cId="1567260652" sldId="46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28D75527-1052-40CF-90A7-805EC4F772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82182B2-420A-475A-83CF-72C9A1964B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1BB566-3845-4DC0-8CE2-DC15231A2062}" type="datetime1">
              <a:rPr lang="sv-SE" smtClean="0"/>
              <a:t>2026-05-07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CFEBD13-AD79-4726-9C7A-9E5C531A1A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00A28DF-4169-4B51-B8D3-AA9A5D6123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A0780-C7EB-45E8-96EB-66D0986C42C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033701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5FFDC-F934-4037-B505-500B08CD3B8C}" type="datetime1">
              <a:rPr lang="sv-SE" smtClean="0"/>
              <a:t>2026-05-07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086EF-3011-429C-976B-61D9CA3A2B5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8687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8970E8-606E-544E-9196-A0321FFF4315}" type="slidenum">
              <a:rPr kumimoji="0" lang="sv-SE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7621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A</a:t>
            </a:r>
          </a:p>
          <a:p>
            <a:endParaRPr lang="en-US">
              <a:cs typeface="Calibri"/>
            </a:endParaRPr>
          </a:p>
          <a:p>
            <a:r>
              <a:rPr lang="en-US" err="1">
                <a:cs typeface="Calibri"/>
              </a:rPr>
              <a:t>Här</a:t>
            </a:r>
            <a:r>
              <a:rPr lang="en-US">
                <a:cs typeface="Calibri"/>
              </a:rPr>
              <a:t> ser </a:t>
            </a:r>
            <a:r>
              <a:rPr lang="en-US" err="1">
                <a:cs typeface="Calibri"/>
              </a:rPr>
              <a:t>ni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bilden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som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är</a:t>
            </a:r>
            <a:r>
              <a:rPr lang="en-US">
                <a:cs typeface="Calibri"/>
              </a:rPr>
              <a:t> med I </a:t>
            </a:r>
            <a:r>
              <a:rPr lang="en-US" err="1">
                <a:cs typeface="Calibri"/>
              </a:rPr>
              <a:t>stödmaterialet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gällande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exempel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på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dialogfrågor</a:t>
            </a:r>
            <a:r>
              <a:rPr lang="en-US">
                <a:cs typeface="Calibri"/>
              </a:rPr>
              <a:t>. Ni </a:t>
            </a:r>
            <a:r>
              <a:rPr lang="en-US" err="1">
                <a:cs typeface="Calibri"/>
              </a:rPr>
              <a:t>behöver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alltså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inte</a:t>
            </a:r>
            <a:r>
              <a:rPr lang="en-US">
                <a:cs typeface="Calibri"/>
              </a:rPr>
              <a:t> prata om </a:t>
            </a:r>
            <a:r>
              <a:rPr lang="en-US" err="1">
                <a:cs typeface="Calibri"/>
              </a:rPr>
              <a:t>alla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utan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ni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kan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välja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ut</a:t>
            </a:r>
            <a:r>
              <a:rPr lang="en-US">
                <a:cs typeface="Calibri"/>
              </a:rPr>
              <a:t> det </a:t>
            </a:r>
            <a:r>
              <a:rPr lang="en-US" err="1">
                <a:cs typeface="Calibri"/>
              </a:rPr>
              <a:t>som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ni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vill</a:t>
            </a:r>
            <a:r>
              <a:rPr lang="en-US">
                <a:cs typeface="Calibri"/>
              </a:rPr>
              <a:t> prata om, </a:t>
            </a:r>
            <a:r>
              <a:rPr lang="en-US" err="1">
                <a:cs typeface="Calibri"/>
              </a:rPr>
              <a:t>eller</a:t>
            </a:r>
            <a:r>
              <a:rPr lang="en-US">
                <a:cs typeface="Calibri"/>
              </a:rPr>
              <a:t> ha dialog om </a:t>
            </a:r>
            <a:r>
              <a:rPr lang="en-US" err="1">
                <a:cs typeface="Calibri"/>
              </a:rPr>
              <a:t>andra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delar</a:t>
            </a:r>
            <a:r>
              <a:rPr lang="en-US">
                <a:cs typeface="Calibri"/>
              </a:rPr>
              <a:t>, </a:t>
            </a:r>
            <a:r>
              <a:rPr lang="en-US" err="1">
                <a:cs typeface="Calibri"/>
              </a:rPr>
              <a:t>så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länge</a:t>
            </a:r>
            <a:r>
              <a:rPr lang="en-US">
                <a:cs typeface="Calibri"/>
              </a:rPr>
              <a:t> det </a:t>
            </a:r>
            <a:r>
              <a:rPr lang="en-US" err="1">
                <a:cs typeface="Calibri"/>
              </a:rPr>
              <a:t>är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kopplat</a:t>
            </a:r>
            <a:r>
              <a:rPr lang="en-US">
                <a:cs typeface="Calibri"/>
              </a:rPr>
              <a:t> till social </a:t>
            </a:r>
            <a:r>
              <a:rPr lang="en-US" err="1">
                <a:cs typeface="Calibri"/>
              </a:rPr>
              <a:t>arbetsmiljö</a:t>
            </a:r>
            <a:r>
              <a:rPr lang="en-US">
                <a:cs typeface="Calibri"/>
              </a:rPr>
              <a:t>..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F995FFDC-F934-4037-B505-500B08CD3B8C}" type="datetime1">
              <a:rPr lang="sv-SE" smtClean="0"/>
              <a:t>2026-05-07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6501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cs typeface="Calibri"/>
              </a:rPr>
              <a:t>Här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är</a:t>
            </a:r>
            <a:r>
              <a:rPr lang="en-US" dirty="0">
                <a:cs typeface="Calibri"/>
              </a:rPr>
              <a:t> mycket kortfattad information </a:t>
            </a:r>
            <a:r>
              <a:rPr lang="en-US" dirty="0" err="1">
                <a:cs typeface="Calibri"/>
              </a:rPr>
              <a:t>vad</a:t>
            </a:r>
            <a:r>
              <a:rPr lang="en-US" dirty="0">
                <a:cs typeface="Calibri"/>
              </a:rPr>
              <a:t> man ska </a:t>
            </a:r>
            <a:r>
              <a:rPr lang="en-US" dirty="0" err="1">
                <a:cs typeface="Calibri"/>
              </a:rPr>
              <a:t>göra</a:t>
            </a:r>
            <a:r>
              <a:rPr lang="en-US" dirty="0">
                <a:cs typeface="Calibri"/>
              </a:rPr>
              <a:t> om </a:t>
            </a:r>
            <a:r>
              <a:rPr lang="en-US" dirty="0" err="1">
                <a:cs typeface="Calibri"/>
              </a:rPr>
              <a:t>någon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känner</a:t>
            </a:r>
            <a:r>
              <a:rPr lang="en-US" dirty="0">
                <a:cs typeface="Calibri"/>
              </a:rPr>
              <a:t> sig </a:t>
            </a:r>
            <a:r>
              <a:rPr lang="en-US" dirty="0" err="1">
                <a:cs typeface="Calibri"/>
              </a:rPr>
              <a:t>utsatt</a:t>
            </a:r>
            <a:r>
              <a:rPr lang="en-US" dirty="0">
                <a:cs typeface="Calibri"/>
              </a:rPr>
              <a:t> för </a:t>
            </a:r>
            <a:r>
              <a:rPr lang="en-US" dirty="0" err="1">
                <a:cs typeface="Calibri"/>
              </a:rPr>
              <a:t>Kränkande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särbehandling</a:t>
            </a:r>
            <a:r>
              <a:rPr lang="en-US" dirty="0">
                <a:cs typeface="Calibri"/>
              </a:rPr>
              <a:t>/</a:t>
            </a:r>
            <a:r>
              <a:rPr lang="en-US" dirty="0" err="1">
                <a:cs typeface="Calibri"/>
              </a:rPr>
              <a:t>trakasserier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Länk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både</a:t>
            </a:r>
            <a:r>
              <a:rPr lang="en-US" dirty="0">
                <a:cs typeface="Calibri"/>
              </a:rPr>
              <a:t> till </a:t>
            </a:r>
            <a:r>
              <a:rPr lang="en-US" dirty="0" err="1">
                <a:cs typeface="Calibri"/>
              </a:rPr>
              <a:t>rutinen</a:t>
            </a:r>
            <a:r>
              <a:rPr lang="en-US" dirty="0">
                <a:cs typeface="Calibri"/>
              </a:rPr>
              <a:t> och </a:t>
            </a:r>
            <a:r>
              <a:rPr lang="en-US" dirty="0" err="1">
                <a:cs typeface="Calibri"/>
              </a:rPr>
              <a:t>APT:materialet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Kränkande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särbehandling</a:t>
            </a:r>
            <a:r>
              <a:rPr lang="en-US" dirty="0">
                <a:cs typeface="Calibri"/>
              </a:rPr>
              <a:t>/</a:t>
            </a:r>
            <a:r>
              <a:rPr lang="en-US" dirty="0" err="1">
                <a:cs typeface="Calibri"/>
              </a:rPr>
              <a:t>trakasserier</a:t>
            </a:r>
            <a:endParaRPr lang="en-US" dirty="0">
              <a:cs typeface="Calibri"/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5227DC2-ECB9-4CC5-9289-199C6A22173F}" type="datetime1">
              <a:rPr lang="sv-SE" smtClean="0"/>
              <a:t>2026-05-07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449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5227DC2-ECB9-4CC5-9289-199C6A22173F}" type="datetime1">
              <a:rPr lang="sv-SE" smtClean="0"/>
              <a:t>2026-05-07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1086EF-3011-429C-976B-61D9CA3A2B54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9156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1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1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97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373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621168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4303892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871652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0832336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40355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87650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3670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67267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394286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775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4F5195-589E-4BA5-AA31-A11EABAE75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148642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55276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388E3460-7228-4DB3-A6B8-F304B211BC3F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001414883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81ADCA10-B0AD-4D27-A94A-34783BF31D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6553C1A9-DB36-4729-A526-0352AB7C6E25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8212309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96530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868400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129371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5569838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6535697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8542820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180063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95238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311530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6944644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1932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72873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13700544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0016742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32599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675322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A335F1B5-8765-459C-802C-DA62079417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92F5E2AC-A457-4DE9-9A2C-4BE86BC0052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76441280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842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F8CA43A6-7E16-4DBD-AD75-D68133193CD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2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4" name="Rubrik 3">
            <a:extLst>
              <a:ext uri="{FF2B5EF4-FFF2-40B4-BE49-F238E27FC236}">
                <a16:creationId xmlns:a16="http://schemas.microsoft.com/office/drawing/2014/main" id="{7A284E58-B676-47B0-B49B-D281A884EF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1104959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07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883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2BC929D8-093F-4826-8D04-F268FF63E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56351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5128C6-B678-4715-9D0F-D4C07F59ED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0721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40785F0-4073-4C09-A77E-AF825CBA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06511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88807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15036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032412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29092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22466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578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70831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049095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50992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215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147408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A5CC9138-760F-4A17-8B1B-6D99EFF79AD6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858437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&#10;&#10;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2C9C189C-4F50-4B1D-9EA5-30AB73E59C0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01825FE-CC31-4DE6-9AA9-7C27B553E870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9172592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2215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2138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537677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873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13503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277957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2498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51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788418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1209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202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916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706780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0529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940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477CCA5E-96FA-4B08-97E3-9C131E99F26D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</a:t>
            </a:r>
            <a:r>
              <a:rPr lang="sv-SE" sz="1050" dirty="0">
                <a:solidFill>
                  <a:schemeClr val="tx1"/>
                </a:solidFill>
              </a:rPr>
              <a:t>öppen</a:t>
            </a:r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23955551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01D92FDB-2EC0-4D2B-9027-B2C6802AC7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03B86F8F-A217-4EC5-95CF-481328A25B1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43101534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826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305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398255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799046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2290125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83832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8590573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0821839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779836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4292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411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07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6840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BA6D7259-E2CF-428A-9B5C-9AEE444FC1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15549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380631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131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F54FBE38-BAA0-4913-A593-C4237FC13E33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15231172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48B20EB8-4FF0-4D86-B782-FE843B459F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266C4A4B-0FFF-4609-BF3A-89A12B42C121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312404377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0648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E2D1B5D2-C43F-4C6B-A7FA-34DC90C6FADC}"/>
              </a:ext>
            </a:extLst>
          </p:cNvPr>
          <p:cNvSpPr/>
          <p:nvPr userDrawn="1"/>
        </p:nvSpPr>
        <p:spPr>
          <a:xfrm>
            <a:off x="480001" y="1144859"/>
            <a:ext cx="11232001" cy="535314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9" name="Platshållare för text 4">
            <a:extLst>
              <a:ext uri="{FF2B5EF4-FFF2-40B4-BE49-F238E27FC236}">
                <a16:creationId xmlns:a16="http://schemas.microsoft.com/office/drawing/2014/main" id="{527D8E7C-BB63-4107-AE9F-73C9EC9FEA9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894200" y="2830623"/>
            <a:ext cx="8392800" cy="2370028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647DE4A7-0441-4412-B638-1EF142FA53A7}"/>
              </a:ext>
            </a:extLst>
          </p:cNvPr>
          <p:cNvSpPr txBox="1"/>
          <p:nvPr userDrawn="1"/>
        </p:nvSpPr>
        <p:spPr>
          <a:xfrm>
            <a:off x="480000" y="360009"/>
            <a:ext cx="8740200" cy="483429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200" dirty="0"/>
              <a:t>Hållbar stad – öppen för världen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DB19EC1B-923F-4489-8A9E-C185B834DC9A}"/>
              </a:ext>
            </a:extLst>
          </p:cNvPr>
          <p:cNvSpPr txBox="1"/>
          <p:nvPr userDrawn="1"/>
        </p:nvSpPr>
        <p:spPr>
          <a:xfrm>
            <a:off x="1894200" y="2405064"/>
            <a:ext cx="4608200" cy="3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lvl="0" indent="0" defTabSz="914332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None/>
              <a:defRPr sz="1700" kern="0" baseline="0">
                <a:solidFill>
                  <a:schemeClr val="bg1"/>
                </a:solidFill>
                <a:latin typeface="+mj-lt"/>
              </a:defRPr>
            </a:lvl1pPr>
            <a:lvl2pPr marL="457167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–"/>
              <a:defRPr sz="1700"/>
            </a:lvl2pPr>
            <a:lvl3pPr marL="687548" indent="-2303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700"/>
            </a:lvl3pPr>
            <a:lvl4pPr marL="914332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4pPr>
            <a:lvl5pPr marL="1144714" indent="-228584" defTabSz="914332">
              <a:lnSpc>
                <a:spcPct val="11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sz="1700"/>
            </a:lvl5pPr>
            <a:lvl6pPr marL="2514412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578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8744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5910" indent="-228584" defTabSz="914332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lvl="0"/>
            <a:r>
              <a:rPr lang="sv-SE" sz="1700" dirty="0"/>
              <a:t>Kontakt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0BE5E066-3615-4D7F-B922-8557325BAE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155019" y="387939"/>
            <a:ext cx="1536325" cy="384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74119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38321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086055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301865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1204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544503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810400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2664062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611373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6026589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36353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9585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976977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402914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86335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B3A12899-234C-4D37-942E-64C01D64533B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7246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4BB15C-87DA-407B-A8B6-CA070A8D70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880293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9E1B7B2-3451-4D29-B53E-14A2743034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A484A78-938B-41DE-9685-15EC3BD0A572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656666689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178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951962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509150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424537-5ECE-4D36-9AE9-88D8AFB54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7988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9250" y="1736729"/>
            <a:ext cx="5400000" cy="4176710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C9B43C6-89FD-4564-BB62-9B67C1AE2E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592984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>
            <a:extLst>
              <a:ext uri="{FF2B5EF4-FFF2-40B4-BE49-F238E27FC236}">
                <a16:creationId xmlns:a16="http://schemas.microsoft.com/office/drawing/2014/main" id="{BCE7E41F-F5AB-42BF-88B5-ED5B44A646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7988" y="1588563"/>
            <a:ext cx="527808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7988" y="2281031"/>
            <a:ext cx="5278080" cy="3524684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2000" y="1591385"/>
            <a:ext cx="5280000" cy="64872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32000" y="2281035"/>
            <a:ext cx="5280000" cy="3524685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B0B39BD-A593-4A83-AD46-53A96C2F78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0027434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8562D-9C3D-4ED0-821E-7821BFECF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471AB884-926D-4607-993A-83391A779C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3156330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EDB076-0118-4581-B17D-C1A0602FB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1FAA0E3-3FDA-41A6-B9F8-73A1FEF31347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17075" y="1736728"/>
            <a:ext cx="5678925" cy="4194629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7598925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B6397E3-2F6A-46E7-B952-9659618249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6189945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00F4CB-80BD-4C46-8862-E3F5646FD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18EAA5A-4340-4EE5-A1A8-3200B98C096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6096000" y="1736728"/>
            <a:ext cx="5688013" cy="4194629"/>
          </a:xfrm>
        </p:spPr>
        <p:txBody>
          <a:bodyPr/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4176000" cy="4175125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EAD5FAA-1657-4061-B125-FAABE5DDE2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277629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800227-24F3-424A-950F-9031EC771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07988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7988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F5F04B5A-F0FB-4FC9-9F5F-CDA6CEE251C7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296000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5F93C07-C166-474C-8E0B-4E9C3BBCB337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4296000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A7F97845-F21E-448F-BCE4-594A545AB8C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8184013" y="1738313"/>
            <a:ext cx="3600000" cy="3660464"/>
          </a:xfr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20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230963-9997-4CAE-9B9D-4F53D8044D29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8184013" y="5528974"/>
            <a:ext cx="3600000" cy="384464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sv-SE" dirty="0"/>
              <a:t>Redigera format för bakgrundstext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3227AAC-52A1-439E-A66E-B8A4CE23E2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545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1209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sv-SE" dirty="0"/>
              <a:t>Klicka på ikonen </a:t>
            </a:r>
            <a:br>
              <a:rPr lang="sv-SE" dirty="0"/>
            </a:b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832481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helsida med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fot 1">
            <a:extLst>
              <a:ext uri="{FF2B5EF4-FFF2-40B4-BE49-F238E27FC236}">
                <a16:creationId xmlns:a16="http://schemas.microsoft.com/office/drawing/2014/main" id="{4C2CB002-9FCD-48CA-BEF4-9C216A360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79999" y="6376989"/>
            <a:ext cx="5616000" cy="147636"/>
          </a:xfrm>
          <a:prstGeom prst="rect">
            <a:avLst/>
          </a:prstGeom>
        </p:spPr>
        <p:txBody>
          <a:bodyPr/>
          <a:lstStyle/>
          <a:p>
            <a:endParaRPr lang="sv-SE" dirty="0"/>
          </a:p>
        </p:txBody>
      </p:sp>
      <p:sp>
        <p:nvSpPr>
          <p:cNvPr id="4" name="Platshållare för bild 5">
            <a:extLst>
              <a:ext uri="{FF2B5EF4-FFF2-40B4-BE49-F238E27FC236}">
                <a16:creationId xmlns:a16="http://schemas.microsoft.com/office/drawing/2014/main" id="{1566CF40-59BE-4449-B880-5CCAFCC9D99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F556A3A-7138-45B2-8593-FAB5296ADD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11309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01136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4BC2FFEF-6434-4E63-AD0D-37B93846A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1197308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Helt 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571227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5">
            <a:extLst>
              <a:ext uri="{FF2B5EF4-FFF2-40B4-BE49-F238E27FC236}">
                <a16:creationId xmlns:a16="http://schemas.microsoft.com/office/drawing/2014/main" id="{E89F1A3B-CD83-40C2-B654-7491BD29FC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07989" y="404812"/>
            <a:ext cx="11376024" cy="550862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85000"/>
            </a:schemeClr>
          </a:solidFill>
        </p:spPr>
        <p:txBody>
          <a:bodyPr anchor="ctr" anchorCtr="0">
            <a:normAutofit/>
          </a:bodyPr>
          <a:lstStyle>
            <a:lvl1pPr marL="0" marR="0" indent="0" algn="ctr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1"/>
                </a:solidFill>
              </a:defRPr>
            </a:lvl1pPr>
          </a:lstStyle>
          <a:p>
            <a:pPr marL="0" marR="0" lvl="0" indent="0" algn="l" defTabSz="914332" rtl="0" eaLnBrk="1" fontAlgn="auto" latinLnBrk="0" hangingPunct="1">
              <a:lnSpc>
                <a:spcPct val="100000"/>
              </a:lnSpc>
              <a:spcBef>
                <a:spcPts val="184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sv-SE" dirty="0"/>
            </a:br>
            <a:br>
              <a:rPr lang="sv-SE" dirty="0"/>
            </a:br>
            <a:br>
              <a:rPr lang="sv-SE" dirty="0"/>
            </a:br>
            <a:r>
              <a:rPr lang="sv-SE" dirty="0"/>
              <a:t>Klicka på ikonen ovan</a:t>
            </a:r>
            <a:br>
              <a:rPr lang="sv-SE" dirty="0"/>
            </a:br>
            <a:r>
              <a:rPr lang="sv-SE" dirty="0"/>
              <a:t>för att lägga till en bild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AB74EFB-B5F9-4503-84BF-A1C8C3809B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9600" y="1973603"/>
            <a:ext cx="8483640" cy="88511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03C4AA-7F69-47DB-B0C7-C398C29343E8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/>
              <a:t>Hållbar stad – öppen för världen</a:t>
            </a:r>
          </a:p>
        </p:txBody>
      </p:sp>
      <p:pic>
        <p:nvPicPr>
          <p:cNvPr id="7" name="Bildobjekt 6" descr="Logo" title="Logo">
            <a:extLst>
              <a:ext uri="{FF2B5EF4-FFF2-40B4-BE49-F238E27FC236}">
                <a16:creationId xmlns:a16="http://schemas.microsoft.com/office/drawing/2014/main" id="{A42DC399-9929-4DB1-86A7-EDD1619A0A0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088991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8966CA57-627C-4882-9601-245D15D92392}"/>
              </a:ext>
            </a:extLst>
          </p:cNvPr>
          <p:cNvSpPr/>
          <p:nvPr userDrawn="1"/>
        </p:nvSpPr>
        <p:spPr>
          <a:xfrm>
            <a:off x="407988" y="404813"/>
            <a:ext cx="11376025" cy="550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8841" y="2404809"/>
            <a:ext cx="9134323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90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pic>
        <p:nvPicPr>
          <p:cNvPr id="6" name="Bildobjekt 5" descr="Logo" title="Logo">
            <a:extLst>
              <a:ext uri="{FF2B5EF4-FFF2-40B4-BE49-F238E27FC236}">
                <a16:creationId xmlns:a16="http://schemas.microsoft.com/office/drawing/2014/main" id="{1BFA490F-F636-4FBD-9551-5FE7BB924C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498641" y="6168924"/>
            <a:ext cx="1280271" cy="426757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715C386-526F-48AC-AD19-830972616829}"/>
              </a:ext>
            </a:extLst>
          </p:cNvPr>
          <p:cNvSpPr txBox="1"/>
          <p:nvPr userDrawn="1"/>
        </p:nvSpPr>
        <p:spPr>
          <a:xfrm>
            <a:off x="407988" y="6453188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58761775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3" name="Bildobjekt 12" descr="Logo" title="Logo">
            <a:extLst>
              <a:ext uri="{FF2B5EF4-FFF2-40B4-BE49-F238E27FC236}">
                <a16:creationId xmlns:a16="http://schemas.microsoft.com/office/drawing/2014/main" id="{8FA31A6C-4824-4084-8D71-178D8B56BB4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8" name="Rubrik 3">
            <a:extLst>
              <a:ext uri="{FF2B5EF4-FFF2-40B4-BE49-F238E27FC236}">
                <a16:creationId xmlns:a16="http://schemas.microsoft.com/office/drawing/2014/main" id="{D4F390AC-3BA8-4C70-9E3A-28CC7DA517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20650" y="2399545"/>
            <a:ext cx="6148878" cy="309600"/>
          </a:xfrm>
        </p:spPr>
        <p:txBody>
          <a:bodyPr>
            <a:normAutofit/>
          </a:bodyPr>
          <a:lstStyle>
            <a:lvl1pPr>
              <a:defRPr sz="17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Kontakt</a:t>
            </a:r>
          </a:p>
        </p:txBody>
      </p:sp>
      <p:sp>
        <p:nvSpPr>
          <p:cNvPr id="15" name="Platshållare för text 4">
            <a:extLst>
              <a:ext uri="{FF2B5EF4-FFF2-40B4-BE49-F238E27FC236}">
                <a16:creationId xmlns:a16="http://schemas.microsoft.com/office/drawing/2014/main" id="{483A67E9-807F-424F-890D-A3A5CA39AF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420649" y="2830624"/>
            <a:ext cx="6148878" cy="2971086"/>
          </a:xfrm>
        </p:spPr>
        <p:txBody>
          <a:bodyPr numCol="1" spcCol="180000"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600" b="1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Avdelning</a:t>
            </a:r>
            <a:br>
              <a:rPr lang="sv-SE" dirty="0"/>
            </a:br>
            <a:r>
              <a:rPr lang="sv-SE" dirty="0"/>
              <a:t>Område, Göteborgs Stad</a:t>
            </a:r>
            <a:br>
              <a:rPr lang="sv-SE" dirty="0"/>
            </a:br>
            <a:r>
              <a:rPr lang="sv-SE" dirty="0"/>
              <a:t>Namn</a:t>
            </a:r>
            <a:br>
              <a:rPr lang="sv-SE" dirty="0"/>
            </a:br>
            <a:r>
              <a:rPr lang="sv-SE" dirty="0"/>
              <a:t>namn@namn.se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342DB73-4413-4392-B228-119A141D349B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Hållbar stad – öppen för världen</a:t>
            </a:r>
          </a:p>
        </p:txBody>
      </p:sp>
    </p:spTree>
    <p:extLst>
      <p:ext uri="{BB962C8B-B14F-4D97-AF65-F5344CB8AC3E}">
        <p14:creationId xmlns:p14="http://schemas.microsoft.com/office/powerpoint/2010/main" val="22942773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goty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Logo" title="Logo">
            <a:extLst>
              <a:ext uri="{FF2B5EF4-FFF2-40B4-BE49-F238E27FC236}">
                <a16:creationId xmlns:a16="http://schemas.microsoft.com/office/drawing/2014/main" id="{1F12769C-ECF3-448E-A565-83EEEC398E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82706" y="2300663"/>
            <a:ext cx="1426588" cy="2261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98244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89901358-FAEB-466E-A059-DFCAF845E54F}"/>
              </a:ext>
            </a:extLst>
          </p:cNvPr>
          <p:cNvSpPr/>
          <p:nvPr userDrawn="1"/>
        </p:nvSpPr>
        <p:spPr>
          <a:xfrm>
            <a:off x="407987" y="1144857"/>
            <a:ext cx="11374809" cy="5307954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1696" y="2626153"/>
            <a:ext cx="8728608" cy="1349829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90000"/>
              </a:lnSpc>
              <a:defRPr sz="4200" kern="0" spc="0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0F7CA53-6D92-4A66-95D1-2CEF9E76DF2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696" y="4165601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kern="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Eventuell underrubrik</a:t>
            </a:r>
          </a:p>
        </p:txBody>
      </p:sp>
      <p:sp>
        <p:nvSpPr>
          <p:cNvPr id="6" name="Platshållare för text 4">
            <a:extLst>
              <a:ext uri="{FF2B5EF4-FFF2-40B4-BE49-F238E27FC236}">
                <a16:creationId xmlns:a16="http://schemas.microsoft.com/office/drawing/2014/main" id="{384ED656-5CBC-4AAE-AA1E-D848C8E71DB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696" y="4606637"/>
            <a:ext cx="8728608" cy="251417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 kern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sv-SE" dirty="0"/>
              <a:t>Eventuellt namn på föredragshållare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2522B255-A89B-4F1E-A846-36B4A9F18AE3}"/>
              </a:ext>
            </a:extLst>
          </p:cNvPr>
          <p:cNvSpPr txBox="1"/>
          <p:nvPr userDrawn="1"/>
        </p:nvSpPr>
        <p:spPr>
          <a:xfrm>
            <a:off x="407987" y="580165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latin typeface="+mn-lt"/>
              </a:rPr>
              <a:t>Hållbar stad – öppen för världen</a:t>
            </a:r>
          </a:p>
        </p:txBody>
      </p:sp>
      <p:pic>
        <p:nvPicPr>
          <p:cNvPr id="8" name="Bildobjekt 7" descr="Logo" title="Logo">
            <a:extLst>
              <a:ext uri="{FF2B5EF4-FFF2-40B4-BE49-F238E27FC236}">
                <a16:creationId xmlns:a16="http://schemas.microsoft.com/office/drawing/2014/main" id="{2DF30E6D-8B83-4DA1-ADDE-3B45462766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32118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956AE382-6D43-4751-9CE2-2A4899C5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43E3ABC-9643-4C0C-A216-D9FDF5F8C34E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1056000" y="1738313"/>
            <a:ext cx="10080000" cy="4175124"/>
          </a:xfrm>
        </p:spPr>
        <p:txBody>
          <a:bodyPr/>
          <a:lstStyle>
            <a:lvl1pPr>
              <a:lnSpc>
                <a:spcPct val="110000"/>
              </a:lnSpc>
              <a:defRPr/>
            </a:lvl1pPr>
            <a:lvl2pPr>
              <a:lnSpc>
                <a:spcPct val="110000"/>
              </a:lnSpc>
              <a:defRPr/>
            </a:lvl2pPr>
            <a:lvl3pPr>
              <a:lnSpc>
                <a:spcPct val="110000"/>
              </a:lnSpc>
              <a:defRPr/>
            </a:lvl3pPr>
            <a:lvl4pPr>
              <a:lnSpc>
                <a:spcPct val="110000"/>
              </a:lnSpc>
              <a:defRPr/>
            </a:lvl4pPr>
            <a:lvl5pPr>
              <a:lnSpc>
                <a:spcPct val="110000"/>
              </a:lnSpc>
              <a:defRPr/>
            </a:lvl5pPr>
          </a:lstStyle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AF1C70CC-B8D4-4719-BB1B-23D6C9B7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/>
          <a:lstStyle/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118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61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17" Type="http://schemas.openxmlformats.org/officeDocument/2006/relationships/slideLayout" Target="../slideLayouts/slideLayout65.xml"/><Relationship Id="rId2" Type="http://schemas.openxmlformats.org/officeDocument/2006/relationships/slideLayout" Target="../slideLayouts/slideLayout50.xml"/><Relationship Id="rId16" Type="http://schemas.openxmlformats.org/officeDocument/2006/relationships/slideLayout" Target="../slideLayouts/slideLayout64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58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slideLayout" Target="../slideLayouts/slideLayout6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slideLayout" Target="../slideLayouts/slideLayout78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17" Type="http://schemas.openxmlformats.org/officeDocument/2006/relationships/theme" Target="../theme/theme5.xml"/><Relationship Id="rId2" Type="http://schemas.openxmlformats.org/officeDocument/2006/relationships/slideLayout" Target="../slideLayouts/slideLayout67.xml"/><Relationship Id="rId16" Type="http://schemas.openxmlformats.org/officeDocument/2006/relationships/slideLayout" Target="../slideLayouts/slideLayout81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5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slideLayout" Target="../slideLayouts/slideLayout7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13" Type="http://schemas.openxmlformats.org/officeDocument/2006/relationships/slideLayout" Target="../slideLayouts/slideLayout94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8.xml"/><Relationship Id="rId12" Type="http://schemas.openxmlformats.org/officeDocument/2006/relationships/slideLayout" Target="../slideLayouts/slideLayout93.xml"/><Relationship Id="rId17" Type="http://schemas.openxmlformats.org/officeDocument/2006/relationships/theme" Target="../theme/theme6.xml"/><Relationship Id="rId2" Type="http://schemas.openxmlformats.org/officeDocument/2006/relationships/slideLayout" Target="../slideLayouts/slideLayout83.xml"/><Relationship Id="rId16" Type="http://schemas.openxmlformats.org/officeDocument/2006/relationships/slideLayout" Target="../slideLayouts/slideLayout97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92.xml"/><Relationship Id="rId5" Type="http://schemas.openxmlformats.org/officeDocument/2006/relationships/slideLayout" Target="../slideLayouts/slideLayout86.xml"/><Relationship Id="rId15" Type="http://schemas.openxmlformats.org/officeDocument/2006/relationships/slideLayout" Target="../slideLayouts/slideLayout96.xml"/><Relationship Id="rId10" Type="http://schemas.openxmlformats.org/officeDocument/2006/relationships/slideLayout" Target="../slideLayouts/slideLayout91.xml"/><Relationship Id="rId4" Type="http://schemas.openxmlformats.org/officeDocument/2006/relationships/slideLayout" Target="../slideLayouts/slideLayout85.xml"/><Relationship Id="rId9" Type="http://schemas.openxmlformats.org/officeDocument/2006/relationships/slideLayout" Target="../slideLayouts/slideLayout90.xml"/><Relationship Id="rId14" Type="http://schemas.openxmlformats.org/officeDocument/2006/relationships/slideLayout" Target="../slideLayouts/slideLayout95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5.xml"/><Relationship Id="rId13" Type="http://schemas.openxmlformats.org/officeDocument/2006/relationships/slideLayout" Target="../slideLayouts/slideLayout110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104.xml"/><Relationship Id="rId12" Type="http://schemas.openxmlformats.org/officeDocument/2006/relationships/slideLayout" Target="../slideLayouts/slideLayout109.xml"/><Relationship Id="rId17" Type="http://schemas.openxmlformats.org/officeDocument/2006/relationships/theme" Target="../theme/theme7.xml"/><Relationship Id="rId2" Type="http://schemas.openxmlformats.org/officeDocument/2006/relationships/slideLayout" Target="../slideLayouts/slideLayout99.xml"/><Relationship Id="rId16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98.xml"/><Relationship Id="rId6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108.xml"/><Relationship Id="rId5" Type="http://schemas.openxmlformats.org/officeDocument/2006/relationships/slideLayout" Target="../slideLayouts/slideLayout102.xml"/><Relationship Id="rId1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07.xml"/><Relationship Id="rId4" Type="http://schemas.openxmlformats.org/officeDocument/2006/relationships/slideLayout" Target="../slideLayouts/slideLayout101.xml"/><Relationship Id="rId9" Type="http://schemas.openxmlformats.org/officeDocument/2006/relationships/slideLayout" Target="../slideLayouts/slideLayout106.xml"/><Relationship Id="rId14" Type="http://schemas.openxmlformats.org/officeDocument/2006/relationships/slideLayout" Target="../slideLayouts/slideLayout111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1.xml"/><Relationship Id="rId13" Type="http://schemas.openxmlformats.org/officeDocument/2006/relationships/slideLayout" Target="../slideLayouts/slideLayout126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20.xml"/><Relationship Id="rId12" Type="http://schemas.openxmlformats.org/officeDocument/2006/relationships/slideLayout" Target="../slideLayouts/slideLayout125.xml"/><Relationship Id="rId17" Type="http://schemas.openxmlformats.org/officeDocument/2006/relationships/theme" Target="../theme/theme8.xml"/><Relationship Id="rId2" Type="http://schemas.openxmlformats.org/officeDocument/2006/relationships/slideLayout" Target="../slideLayouts/slideLayout115.xml"/><Relationship Id="rId16" Type="http://schemas.openxmlformats.org/officeDocument/2006/relationships/slideLayout" Target="../slideLayouts/slideLayout129.xml"/><Relationship Id="rId1" Type="http://schemas.openxmlformats.org/officeDocument/2006/relationships/slideLayout" Target="../slideLayouts/slideLayout114.xml"/><Relationship Id="rId6" Type="http://schemas.openxmlformats.org/officeDocument/2006/relationships/slideLayout" Target="../slideLayouts/slideLayout119.xml"/><Relationship Id="rId11" Type="http://schemas.openxmlformats.org/officeDocument/2006/relationships/slideLayout" Target="../slideLayouts/slideLayout124.xml"/><Relationship Id="rId5" Type="http://schemas.openxmlformats.org/officeDocument/2006/relationships/slideLayout" Target="../slideLayouts/slideLayout118.xml"/><Relationship Id="rId15" Type="http://schemas.openxmlformats.org/officeDocument/2006/relationships/slideLayout" Target="../slideLayouts/slideLayout128.xml"/><Relationship Id="rId10" Type="http://schemas.openxmlformats.org/officeDocument/2006/relationships/slideLayout" Target="../slideLayouts/slideLayout123.xml"/><Relationship Id="rId4" Type="http://schemas.openxmlformats.org/officeDocument/2006/relationships/slideLayout" Target="../slideLayouts/slideLayout117.xml"/><Relationship Id="rId9" Type="http://schemas.openxmlformats.org/officeDocument/2006/relationships/slideLayout" Target="../slideLayouts/slideLayout122.xml"/><Relationship Id="rId14" Type="http://schemas.openxmlformats.org/officeDocument/2006/relationships/slideLayout" Target="../slideLayouts/slideLayout1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048D0267-35CA-45BC-A225-E420D66A85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6967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48" r:id="rId2"/>
    <p:sldLayoutId id="2147484050" r:id="rId3"/>
    <p:sldLayoutId id="2147484051" r:id="rId4"/>
    <p:sldLayoutId id="2147484052" r:id="rId5"/>
    <p:sldLayoutId id="2147484053" r:id="rId6"/>
    <p:sldLayoutId id="2147484054" r:id="rId7"/>
    <p:sldLayoutId id="2147484055" r:id="rId8"/>
    <p:sldLayoutId id="2147484056" r:id="rId9"/>
    <p:sldLayoutId id="2147484049" r:id="rId10"/>
    <p:sldLayoutId id="2147484057" r:id="rId11"/>
    <p:sldLayoutId id="2147484058" r:id="rId12"/>
    <p:sldLayoutId id="2147484047" r:id="rId13"/>
    <p:sldLayoutId id="2147484408" r:id="rId14"/>
    <p:sldLayoutId id="2147484409" r:id="rId15"/>
    <p:sldLayoutId id="21474840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 userDrawn="1">
          <p15:clr>
            <a:srgbClr val="F26B43"/>
          </p15:clr>
        </p15:guide>
        <p15:guide id="9" orient="horz" pos="255" userDrawn="1">
          <p15:clr>
            <a:srgbClr val="F26B43"/>
          </p15:clr>
        </p15:guide>
        <p15:guide id="10" pos="257" userDrawn="1">
          <p15:clr>
            <a:srgbClr val="F26B43"/>
          </p15:clr>
        </p15:guide>
        <p15:guide id="11" pos="7423" userDrawn="1">
          <p15:clr>
            <a:srgbClr val="F26B43"/>
          </p15:clr>
        </p15:guide>
        <p15:guide id="12" orient="horz" pos="4156" userDrawn="1">
          <p15:clr>
            <a:srgbClr val="F26B43"/>
          </p15:clr>
        </p15:guide>
        <p15:guide id="14" orient="horz" pos="1095" userDrawn="1">
          <p15:clr>
            <a:srgbClr val="F26B43"/>
          </p15:clr>
        </p15:guide>
        <p15:guide id="15" orient="horz" pos="550" userDrawn="1">
          <p15:clr>
            <a:srgbClr val="F26B43"/>
          </p15:clr>
        </p15:guide>
        <p15:guide id="16" orient="horz" pos="3725" userDrawn="1">
          <p15:clr>
            <a:srgbClr val="F26B43"/>
          </p15:clr>
        </p15:guide>
        <p15:guide id="17" orient="horz" pos="4065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AEB2E3D-92F2-44E1-BB5F-C8FAE387A996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Platshållare för bildnummer 1">
            <a:extLst>
              <a:ext uri="{FF2B5EF4-FFF2-40B4-BE49-F238E27FC236}">
                <a16:creationId xmlns:a16="http://schemas.microsoft.com/office/drawing/2014/main" id="{49735908-7AA6-42A8-8D13-0A08009408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984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1" r:id="rId1"/>
    <p:sldLayoutId id="2147484412" r:id="rId2"/>
    <p:sldLayoutId id="2147484413" r:id="rId3"/>
    <p:sldLayoutId id="2147484414" r:id="rId4"/>
    <p:sldLayoutId id="2147484415" r:id="rId5"/>
    <p:sldLayoutId id="2147484416" r:id="rId6"/>
    <p:sldLayoutId id="2147484417" r:id="rId7"/>
    <p:sldLayoutId id="2147484418" r:id="rId8"/>
    <p:sldLayoutId id="2147484419" r:id="rId9"/>
    <p:sldLayoutId id="2147484420" r:id="rId10"/>
    <p:sldLayoutId id="2147484421" r:id="rId11"/>
    <p:sldLayoutId id="2147484422" r:id="rId12"/>
    <p:sldLayoutId id="2147484423" r:id="rId13"/>
    <p:sldLayoutId id="2147484424" r:id="rId14"/>
    <p:sldLayoutId id="2147484425" r:id="rId15"/>
    <p:sldLayoutId id="2147484426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16FC2686-3742-4CA7-96AE-CD7BBA1A90F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2A7AAA3E-885B-47E9-ACBA-A0293FCE5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359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8" r:id="rId1"/>
    <p:sldLayoutId id="2147484429" r:id="rId2"/>
    <p:sldLayoutId id="2147484430" r:id="rId3"/>
    <p:sldLayoutId id="2147484431" r:id="rId4"/>
    <p:sldLayoutId id="2147484432" r:id="rId5"/>
    <p:sldLayoutId id="2147484433" r:id="rId6"/>
    <p:sldLayoutId id="2147484434" r:id="rId7"/>
    <p:sldLayoutId id="2147484435" r:id="rId8"/>
    <p:sldLayoutId id="2147484436" r:id="rId9"/>
    <p:sldLayoutId id="2147484437" r:id="rId10"/>
    <p:sldLayoutId id="2147484438" r:id="rId11"/>
    <p:sldLayoutId id="2147484439" r:id="rId12"/>
    <p:sldLayoutId id="2147484440" r:id="rId13"/>
    <p:sldLayoutId id="2147484441" r:id="rId14"/>
    <p:sldLayoutId id="2147484442" r:id="rId15"/>
    <p:sldLayoutId id="2147484443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7DFF76B2-A88A-470E-B646-73BDC425A6E8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4D8D5E03-09FD-47B8-83A3-7C8B23D877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96936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5" r:id="rId1"/>
    <p:sldLayoutId id="2147484446" r:id="rId2"/>
    <p:sldLayoutId id="2147484447" r:id="rId3"/>
    <p:sldLayoutId id="2147484448" r:id="rId4"/>
    <p:sldLayoutId id="2147484449" r:id="rId5"/>
    <p:sldLayoutId id="2147484450" r:id="rId6"/>
    <p:sldLayoutId id="2147484451" r:id="rId7"/>
    <p:sldLayoutId id="2147484452" r:id="rId8"/>
    <p:sldLayoutId id="2147484453" r:id="rId9"/>
    <p:sldLayoutId id="2147484454" r:id="rId10"/>
    <p:sldLayoutId id="2147484455" r:id="rId11"/>
    <p:sldLayoutId id="2147484456" r:id="rId12"/>
    <p:sldLayoutId id="2147484457" r:id="rId13"/>
    <p:sldLayoutId id="2147484458" r:id="rId14"/>
    <p:sldLayoutId id="2147484459" r:id="rId15"/>
    <p:sldLayoutId id="2147484460" r:id="rId16"/>
    <p:sldLayoutId id="2147484529" r:id="rId17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F4542BD5-103E-4DB5-88FB-E05DB9624044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ACAA70FC-8994-456B-8FC6-D537F8406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5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62" r:id="rId1"/>
    <p:sldLayoutId id="2147484463" r:id="rId2"/>
    <p:sldLayoutId id="2147484464" r:id="rId3"/>
    <p:sldLayoutId id="2147484465" r:id="rId4"/>
    <p:sldLayoutId id="2147484466" r:id="rId5"/>
    <p:sldLayoutId id="2147484467" r:id="rId6"/>
    <p:sldLayoutId id="2147484468" r:id="rId7"/>
    <p:sldLayoutId id="2147484469" r:id="rId8"/>
    <p:sldLayoutId id="2147484470" r:id="rId9"/>
    <p:sldLayoutId id="2147484471" r:id="rId10"/>
    <p:sldLayoutId id="2147484472" r:id="rId11"/>
    <p:sldLayoutId id="2147484473" r:id="rId12"/>
    <p:sldLayoutId id="2147484474" r:id="rId13"/>
    <p:sldLayoutId id="2147484475" r:id="rId14"/>
    <p:sldLayoutId id="2147484476" r:id="rId15"/>
    <p:sldLayoutId id="2147484477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BA98ADB3-7E4F-4041-B143-C1933A3E0DE3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3F2844B7-CEF6-4069-B35D-9858A878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777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81" r:id="rId3"/>
    <p:sldLayoutId id="2147484482" r:id="rId4"/>
    <p:sldLayoutId id="2147484483" r:id="rId5"/>
    <p:sldLayoutId id="2147484484" r:id="rId6"/>
    <p:sldLayoutId id="2147484485" r:id="rId7"/>
    <p:sldLayoutId id="2147484486" r:id="rId8"/>
    <p:sldLayoutId id="2147484487" r:id="rId9"/>
    <p:sldLayoutId id="2147484488" r:id="rId10"/>
    <p:sldLayoutId id="2147484489" r:id="rId11"/>
    <p:sldLayoutId id="2147484490" r:id="rId12"/>
    <p:sldLayoutId id="2147484491" r:id="rId13"/>
    <p:sldLayoutId id="2147484492" r:id="rId14"/>
    <p:sldLayoutId id="2147484493" r:id="rId15"/>
    <p:sldLayoutId id="2147484494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C30862AA-79CD-47D7-A508-195920CF797F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/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0B5FE696-6F97-4D3C-86EA-DA1B9AC1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883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6" r:id="rId1"/>
    <p:sldLayoutId id="2147484497" r:id="rId2"/>
    <p:sldLayoutId id="2147484498" r:id="rId3"/>
    <p:sldLayoutId id="2147484499" r:id="rId4"/>
    <p:sldLayoutId id="2147484500" r:id="rId5"/>
    <p:sldLayoutId id="2147484501" r:id="rId6"/>
    <p:sldLayoutId id="2147484502" r:id="rId7"/>
    <p:sldLayoutId id="2147484503" r:id="rId8"/>
    <p:sldLayoutId id="2147484504" r:id="rId9"/>
    <p:sldLayoutId id="2147484505" r:id="rId10"/>
    <p:sldLayoutId id="2147484506" r:id="rId11"/>
    <p:sldLayoutId id="2147484507" r:id="rId12"/>
    <p:sldLayoutId id="2147484508" r:id="rId13"/>
    <p:sldLayoutId id="2147484509" r:id="rId14"/>
    <p:sldLayoutId id="2147484510" r:id="rId15"/>
    <p:sldLayoutId id="2147484511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tshållare för rubrik 1">
            <a:extLst>
              <a:ext uri="{FF2B5EF4-FFF2-40B4-BE49-F238E27FC236}">
                <a16:creationId xmlns:a16="http://schemas.microsoft.com/office/drawing/2014/main" id="{0F91ECD4-9258-45E0-83DE-D200F507C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00" y="1744652"/>
            <a:ext cx="10080000" cy="416878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pic>
        <p:nvPicPr>
          <p:cNvPr id="9" name="Bildobjekt 8" descr="Logo" title="Logo">
            <a:extLst>
              <a:ext uri="{FF2B5EF4-FFF2-40B4-BE49-F238E27FC236}">
                <a16:creationId xmlns:a16="http://schemas.microsoft.com/office/drawing/2014/main" id="{E827BE2D-9929-4BFA-9192-B82AEC788915}"/>
              </a:ext>
            </a:extLst>
          </p:cNvPr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297795" y="401983"/>
            <a:ext cx="1481456" cy="499915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06A2100A-00F3-4208-962E-587779F2E0C0}"/>
              </a:ext>
            </a:extLst>
          </p:cNvPr>
          <p:cNvSpPr txBox="1"/>
          <p:nvPr userDrawn="1"/>
        </p:nvSpPr>
        <p:spPr>
          <a:xfrm>
            <a:off x="407988" y="6454562"/>
            <a:ext cx="8640000" cy="144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r>
              <a:rPr lang="sv-SE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Hållbar stad – öppen för världen</a:t>
            </a:r>
          </a:p>
        </p:txBody>
      </p:sp>
      <p:sp>
        <p:nvSpPr>
          <p:cNvPr id="10" name="Platshållare för bildnummer 1">
            <a:extLst>
              <a:ext uri="{FF2B5EF4-FFF2-40B4-BE49-F238E27FC236}">
                <a16:creationId xmlns:a16="http://schemas.microsoft.com/office/drawing/2014/main" id="{F508861A-5DB9-448E-9A9B-FD5CEF06B1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36000" y="6453187"/>
            <a:ext cx="643250" cy="144463"/>
          </a:xfrm>
          <a:prstGeom prst="rect">
            <a:avLst/>
          </a:prstGeom>
        </p:spPr>
        <p:txBody>
          <a:bodyPr vert="horz" lIns="0" tIns="180000" rIns="0" bIns="0" rtlCol="0" anchor="b" anchorCtr="0"/>
          <a:lstStyle>
            <a:lvl1pPr algn="r">
              <a:defRPr sz="10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fld id="{59C8BBA8-F427-4879-AAC6-186856FF899B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82768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13" r:id="rId1"/>
    <p:sldLayoutId id="2147484514" r:id="rId2"/>
    <p:sldLayoutId id="2147484515" r:id="rId3"/>
    <p:sldLayoutId id="2147484516" r:id="rId4"/>
    <p:sldLayoutId id="2147484517" r:id="rId5"/>
    <p:sldLayoutId id="2147484518" r:id="rId6"/>
    <p:sldLayoutId id="2147484519" r:id="rId7"/>
    <p:sldLayoutId id="2147484520" r:id="rId8"/>
    <p:sldLayoutId id="2147484521" r:id="rId9"/>
    <p:sldLayoutId id="2147484522" r:id="rId10"/>
    <p:sldLayoutId id="2147484523" r:id="rId11"/>
    <p:sldLayoutId id="2147484524" r:id="rId12"/>
    <p:sldLayoutId id="2147484525" r:id="rId13"/>
    <p:sldLayoutId id="2147484526" r:id="rId14"/>
    <p:sldLayoutId id="2147484527" r:id="rId15"/>
    <p:sldLayoutId id="2147484528" r:id="rId16"/>
  </p:sldLayoutIdLst>
  <p:hf sldNum="0"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3000" b="1" kern="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0384" indent="-230384" algn="l" defTabSz="914332" rtl="0" eaLnBrk="1" latinLnBrk="0" hangingPunct="1">
        <a:lnSpc>
          <a:spcPct val="110000"/>
        </a:lnSpc>
        <a:spcBef>
          <a:spcPts val="600"/>
        </a:spcBef>
        <a:spcAft>
          <a:spcPts val="3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687548" indent="-2303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32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144714" indent="-228584" algn="l" defTabSz="914332" rtl="0" eaLnBrk="1" latinLnBrk="0" hangingPunct="1">
        <a:lnSpc>
          <a:spcPct val="11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" pos="3840">
          <p15:clr>
            <a:srgbClr val="F26B43"/>
          </p15:clr>
        </p15:guide>
        <p15:guide id="9" orient="horz" pos="255">
          <p15:clr>
            <a:srgbClr val="F26B43"/>
          </p15:clr>
        </p15:guide>
        <p15:guide id="10" pos="257">
          <p15:clr>
            <a:srgbClr val="F26B43"/>
          </p15:clr>
        </p15:guide>
        <p15:guide id="11" pos="7423">
          <p15:clr>
            <a:srgbClr val="F26B43"/>
          </p15:clr>
        </p15:guide>
        <p15:guide id="12" orient="horz" pos="4156">
          <p15:clr>
            <a:srgbClr val="F26B43"/>
          </p15:clr>
        </p15:guide>
        <p15:guide id="14" orient="horz" pos="1095">
          <p15:clr>
            <a:srgbClr val="F26B43"/>
          </p15:clr>
        </p15:guide>
        <p15:guide id="15" orient="horz" pos="550">
          <p15:clr>
            <a:srgbClr val="F26B43"/>
          </p15:clr>
        </p15:guide>
        <p15:guide id="16" orient="horz" pos="3725">
          <p15:clr>
            <a:srgbClr val="F26B43"/>
          </p15:clr>
        </p15:guide>
        <p15:guide id="17" orient="horz" pos="406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4.goteborg.se/prod/AldreVardOmsorg/LIS/Verksamhetshandbok/Verksamh.nsf/F997E3CE6A26A3ECC1258784004E9211/$File/C12585EC0039DFBACKAMDQ4ECY.pdf?OpenEleme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1.xml"/><Relationship Id="rId4" Type="http://schemas.openxmlformats.org/officeDocument/2006/relationships/hyperlink" Target="https://view.officeapps.live.com/op/view.aspx?src=https%3A%2F%2Fwww4.goteborg.se%2Fprod%2FAldreVardOmsorg%2FLIS%2FVerksamhetshandbok%2FVerksamh.nsf%2F%2FF997E3CE6A26A3ECC1258784004E9211%2F%24File%2FC12585EC0039DFBACKAMDQ4ECX.pptx%3FOpenElement&amp;wdOrigin=BROWSELINK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>
            <a:extLst>
              <a:ext uri="{FF2B5EF4-FFF2-40B4-BE49-F238E27FC236}">
                <a16:creationId xmlns:a16="http://schemas.microsoft.com/office/drawing/2014/main" id="{C979E911-64F0-1820-39B8-10515DEF67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Social arbetsmiljö</a:t>
            </a:r>
          </a:p>
        </p:txBody>
      </p:sp>
      <p:sp>
        <p:nvSpPr>
          <p:cNvPr id="6" name="Platshållare för text 5">
            <a:extLst>
              <a:ext uri="{FF2B5EF4-FFF2-40B4-BE49-F238E27FC236}">
                <a16:creationId xmlns:a16="http://schemas.microsoft.com/office/drawing/2014/main" id="{3DEA1EEE-468F-3D43-CD0E-4B981E0090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31696" y="3914184"/>
            <a:ext cx="8728608" cy="251417"/>
          </a:xfrm>
        </p:spPr>
        <p:txBody>
          <a:bodyPr/>
          <a:lstStyle/>
          <a:p>
            <a:r>
              <a:rPr lang="sv-SE" dirty="0"/>
              <a:t>Hur bevarar och utvecklar vi ett respektfullt bemötande i vår arbetsgrupp?</a:t>
            </a:r>
          </a:p>
          <a:p>
            <a:endParaRPr lang="sv-SE" dirty="0"/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DE6240C-A998-5A61-71F6-5972D27A15D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  <a:cs typeface="Arial"/>
              </a:rPr>
              <a:t>Äldre samt vård- och omsorgsförvaltningen</a:t>
            </a:r>
            <a:endParaRPr lang="sv-SE" dirty="0">
              <a:solidFill>
                <a:schemeClr val="bg1"/>
              </a:solidFill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787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sz="half" idx="1"/>
          </p:nvPr>
        </p:nvSpPr>
        <p:spPr>
          <a:xfrm>
            <a:off x="549578" y="1726595"/>
            <a:ext cx="5437395" cy="3139603"/>
          </a:xfrm>
        </p:spPr>
        <p:txBody>
          <a:bodyPr vert="horz" lIns="0" tIns="0" rIns="0" bIns="0" rtlCol="0" anchor="t">
            <a:normAutofit/>
          </a:bodyPr>
          <a:lstStyle/>
          <a:p>
            <a:pPr marL="229870" indent="-229870">
              <a:spcAft>
                <a:spcPts val="0"/>
              </a:spcAft>
            </a:pPr>
            <a:r>
              <a:rPr lang="sv-SE" sz="1800" dirty="0"/>
              <a:t>I detta tema handlar det om att prata om hur den  sociala arbetsmiljön är. Hur vi samarbetar och ger stöd till varandra. </a:t>
            </a:r>
            <a:endParaRPr lang="sv-SE"/>
          </a:p>
          <a:p>
            <a:pPr marL="229870" indent="-229870">
              <a:spcAft>
                <a:spcPts val="0"/>
              </a:spcAft>
            </a:pPr>
            <a:r>
              <a:rPr lang="sv-SE" sz="1800" dirty="0"/>
              <a:t>På nästa sida finns exempel på frågeställningar ni kan diskutera. Ni avgör själva hur många eller vilka frågor som är viktigast att prata om.</a:t>
            </a:r>
          </a:p>
          <a:p>
            <a:pPr marL="229870" indent="-229870">
              <a:spcAft>
                <a:spcPts val="0"/>
              </a:spcAft>
            </a:pPr>
            <a:r>
              <a:rPr lang="sv-SE" sz="1800" dirty="0"/>
              <a:t>Dela in medarbetare i mindre grupper för att ha dialog.</a:t>
            </a:r>
            <a:endParaRPr lang="sv-SE" sz="1800">
              <a:cs typeface="Arial" panose="020B0604020202020204"/>
            </a:endParaRPr>
          </a:p>
          <a:p>
            <a:pPr marL="229870" indent="-229870">
              <a:spcAft>
                <a:spcPts val="0"/>
              </a:spcAft>
            </a:pPr>
            <a:endParaRPr lang="sv-SE" sz="1800" dirty="0">
              <a:cs typeface="Arial" panose="020B0604020202020204"/>
            </a:endParaRPr>
          </a:p>
          <a:p>
            <a:pPr marL="229870" indent="-229870">
              <a:spcAft>
                <a:spcPts val="0"/>
              </a:spcAft>
            </a:pPr>
            <a:endParaRPr lang="sv-SE" sz="1800" dirty="0">
              <a:cs typeface="Arial" panose="020B0604020202020204"/>
            </a:endParaRPr>
          </a:p>
          <a:p>
            <a:pPr marL="229870" indent="-229870">
              <a:spcAft>
                <a:spcPts val="0"/>
              </a:spcAft>
            </a:pPr>
            <a:endParaRPr lang="sv-SE" sz="2250" dirty="0">
              <a:cs typeface="Arial" panose="020B0604020202020204"/>
            </a:endParaRPr>
          </a:p>
          <a:p>
            <a:pPr marL="0" indent="0">
              <a:spcAft>
                <a:spcPts val="0"/>
              </a:spcAft>
              <a:buNone/>
            </a:pPr>
            <a:endParaRPr lang="sv-SE" sz="2250" dirty="0"/>
          </a:p>
          <a:p>
            <a:pPr marL="0" indent="0">
              <a:spcAft>
                <a:spcPts val="0"/>
              </a:spcAft>
              <a:buNone/>
            </a:pPr>
            <a:endParaRPr lang="sv-SE" sz="2250" dirty="0"/>
          </a:p>
          <a:p>
            <a:pPr marL="0" indent="0">
              <a:spcAft>
                <a:spcPts val="0"/>
              </a:spcAft>
              <a:buNone/>
            </a:pPr>
            <a:endParaRPr lang="sv-SE" sz="2250" dirty="0">
              <a:cs typeface="Arial"/>
            </a:endParaRPr>
          </a:p>
          <a:p>
            <a:pPr marL="0" indent="0">
              <a:spcAft>
                <a:spcPts val="0"/>
              </a:spcAft>
              <a:buNone/>
            </a:pPr>
            <a:endParaRPr lang="sv-SE" sz="2250" b="1" dirty="0">
              <a:cs typeface="Arial"/>
            </a:endParaRPr>
          </a:p>
          <a:p>
            <a:pPr marL="0" indent="0">
              <a:spcAft>
                <a:spcPts val="0"/>
              </a:spcAft>
              <a:buNone/>
            </a:pPr>
            <a:endParaRPr lang="sv-SE" sz="1800" dirty="0">
              <a:cs typeface="Arial" panose="020B0604020202020204"/>
            </a:endParaRPr>
          </a:p>
          <a:p>
            <a:pPr marL="0" indent="0">
              <a:spcAft>
                <a:spcPts val="0"/>
              </a:spcAft>
              <a:buNone/>
            </a:pPr>
            <a:endParaRPr lang="sv-SE" dirty="0">
              <a:cs typeface="Arial" panose="020B0604020202020204"/>
            </a:endParaRPr>
          </a:p>
        </p:txBody>
      </p:sp>
      <p:pic>
        <p:nvPicPr>
          <p:cNvPr id="6" name="Bildobjekt 5" descr="En bild som visar text&#10;&#10;Automatiskt genererad beskrivning">
            <a:extLst>
              <a:ext uri="{FF2B5EF4-FFF2-40B4-BE49-F238E27FC236}">
                <a16:creationId xmlns:a16="http://schemas.microsoft.com/office/drawing/2014/main" id="{D8455108-392A-4696-A3DF-244316802D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6974" y="1669350"/>
            <a:ext cx="5427684" cy="3622982"/>
          </a:xfrm>
          <a:prstGeom prst="rect">
            <a:avLst/>
          </a:prstGeom>
          <a:noFill/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A2D7AA50-1FB6-4A90-A154-6DA0054032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Social arbetsmiljö</a:t>
            </a:r>
          </a:p>
        </p:txBody>
      </p:sp>
    </p:spTree>
    <p:extLst>
      <p:ext uri="{BB962C8B-B14F-4D97-AF65-F5344CB8AC3E}">
        <p14:creationId xmlns:p14="http://schemas.microsoft.com/office/powerpoint/2010/main" val="2524279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8B2A14-812A-4D18-AE65-88762300E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88" y="404813"/>
            <a:ext cx="9170279" cy="736959"/>
          </a:xfrm>
        </p:spPr>
        <p:txBody>
          <a:bodyPr anchor="ctr">
            <a:normAutofit/>
          </a:bodyPr>
          <a:lstStyle/>
          <a:p>
            <a:r>
              <a:rPr lang="sv-SE" dirty="0"/>
              <a:t>Stödmaterial: Social arbetsmiljö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A5411E6-6A33-4947-822E-4B96454BB8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7640" y="1374590"/>
            <a:ext cx="7667703" cy="4582590"/>
          </a:xfrm>
        </p:spPr>
        <p:txBody>
          <a:bodyPr vert="horz" lIns="0" tIns="0" rIns="0" bIns="0" rtlCol="0">
            <a:normAutofit lnSpcReduction="10000"/>
          </a:bodyPr>
          <a:lstStyle/>
          <a:p>
            <a:pPr marL="0" indent="0" defTabSz="685749">
              <a:lnSpc>
                <a:spcPct val="100000"/>
              </a:lnSpc>
              <a:spcAft>
                <a:spcPts val="225"/>
              </a:spcAft>
              <a:buNone/>
            </a:pPr>
            <a:r>
              <a:rPr lang="sv-SE" sz="1700" b="1" dirty="0"/>
              <a:t>   Hur pratar vi med varandra i vår arbetsgrupp? </a:t>
            </a:r>
            <a:endParaRPr lang="sv-SE" sz="1700" dirty="0"/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Hur säkerställer vi att alla kollegor ges möjlighet att prata på våra möten?</a:t>
            </a:r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Hur gör vi för att alla i gruppen ska känna sig trygga med att uttrycka sin åsikt?</a:t>
            </a:r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Hur bemöter vi varandra när någon kommer med nya idéer?</a:t>
            </a:r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Hur får vi våra nya medarbetare att känna sig välkomna? </a:t>
            </a:r>
          </a:p>
          <a:p>
            <a:pPr marL="226695" lvl="1" indent="0">
              <a:lnSpc>
                <a:spcPct val="100000"/>
              </a:lnSpc>
              <a:buNone/>
            </a:pPr>
            <a:endParaRPr lang="sv-SE" b="1" dirty="0"/>
          </a:p>
          <a:p>
            <a:pPr marL="226695" lvl="1" indent="0">
              <a:lnSpc>
                <a:spcPct val="100000"/>
              </a:lnSpc>
              <a:buNone/>
            </a:pPr>
            <a:r>
              <a:rPr lang="sv-SE" b="1" dirty="0"/>
              <a:t>Hur hjälper vi varandra? </a:t>
            </a:r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Hur signalerar vi till chef och kollegor när vi behöver stöd? Har vi ett bra stöd från kollegor och chef? </a:t>
            </a:r>
          </a:p>
          <a:p>
            <a:pPr marL="456565" lvl="1" indent="-229870">
              <a:lnSpc>
                <a:spcPct val="100000"/>
              </a:lnSpc>
            </a:pPr>
            <a:r>
              <a:rPr lang="sv-SE" dirty="0"/>
              <a:t>Vad gör du om du eller någon av dina kollegor blir illa behandlad av kollegor eller chef?</a:t>
            </a:r>
          </a:p>
          <a:p>
            <a:pPr marL="226695" lvl="1" indent="0">
              <a:lnSpc>
                <a:spcPct val="100000"/>
              </a:lnSpc>
              <a:buNone/>
            </a:pPr>
            <a:endParaRPr lang="sv-SE" dirty="0"/>
          </a:p>
          <a:p>
            <a:pPr marL="226695" lvl="1" indent="0">
              <a:lnSpc>
                <a:spcPct val="100000"/>
              </a:lnSpc>
              <a:buNone/>
            </a:pPr>
            <a:r>
              <a:rPr lang="sv-SE" b="1" dirty="0"/>
              <a:t>Hur samarbetar vi med andra professioner/roller?</a:t>
            </a:r>
          </a:p>
          <a:p>
            <a:pPr marL="226695" lvl="1" indent="0">
              <a:lnSpc>
                <a:spcPct val="100000"/>
              </a:lnSpc>
              <a:buNone/>
            </a:pPr>
            <a:r>
              <a:rPr lang="sv-SE" dirty="0"/>
              <a:t>- Hur fungerar dialogen med andra utanför vår arbetsgrupp? Tänk både utifrån  social och digital (ex mail, sms) arbetsmiljö</a:t>
            </a:r>
          </a:p>
          <a:p>
            <a:pPr marL="0" indent="0" defTabSz="685749">
              <a:lnSpc>
                <a:spcPct val="100000"/>
              </a:lnSpc>
              <a:spcAft>
                <a:spcPts val="225"/>
              </a:spcAft>
              <a:buNone/>
            </a:pPr>
            <a:endParaRPr lang="sv-SE" sz="1400" b="1" dirty="0"/>
          </a:p>
        </p:txBody>
      </p:sp>
      <p:pic>
        <p:nvPicPr>
          <p:cNvPr id="5" name="Bildobjekt 4" descr="En bild som visar Grafik, Teckensnitt, symbol, logotyp&#10;&#10;Automatiskt genererad beskrivning">
            <a:extLst>
              <a:ext uri="{FF2B5EF4-FFF2-40B4-BE49-F238E27FC236}">
                <a16:creationId xmlns:a16="http://schemas.microsoft.com/office/drawing/2014/main" id="{44841C07-1D27-32F7-6FCF-E08D92B053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9091" y="2107948"/>
            <a:ext cx="3455269" cy="34552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3773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6EB273-151A-4C4C-B857-486492C1B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Kränkande </a:t>
            </a:r>
            <a:r>
              <a:rPr lang="sv-SE" dirty="0" err="1"/>
              <a:t>särbehanding</a:t>
            </a:r>
            <a:r>
              <a:rPr lang="sv-SE" dirty="0"/>
              <a:t>, trakasserier och sexuella trakasserier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E55942-C645-4403-8FA6-0440A92FC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0701" y="1655207"/>
            <a:ext cx="7913667" cy="4194629"/>
          </a:xfrm>
        </p:spPr>
        <p:txBody>
          <a:bodyPr vert="horz" lIns="0" tIns="0" rIns="0" bIns="0" rtlCol="0" anchor="t">
            <a:normAutofit/>
          </a:bodyPr>
          <a:lstStyle/>
          <a:p>
            <a:pPr marL="229870" indent="-229870"/>
            <a:r>
              <a:rPr lang="sv-SE" dirty="0"/>
              <a:t>Om du upplever dig utsatt för kränkande särbehandling eller trakasserier ska du, om du kan, tala om för den som utsätter dig för beteendet att du inte accepterar det. </a:t>
            </a:r>
          </a:p>
          <a:p>
            <a:pPr marL="229870" indent="-229870"/>
            <a:r>
              <a:rPr lang="sv-SE" dirty="0"/>
              <a:t>Om du inte kan säga ifrån, eller när beteendet fortsätter trots att du har sagt ifrån ska du kontakta din närmsta chef eller rapportera i IA.</a:t>
            </a:r>
            <a:endParaRPr lang="sv-SE" dirty="0">
              <a:cs typeface="Arial"/>
            </a:endParaRPr>
          </a:p>
          <a:p>
            <a:pPr marL="229870" indent="-229870"/>
            <a:r>
              <a:rPr lang="sv-SE" dirty="0"/>
              <a:t>En anmälan om kränkande särbehandling, diskriminering eller trakasserier ska alltid behandlas med respekt för alla inblandade.</a:t>
            </a:r>
            <a:endParaRPr lang="sv-SE" dirty="0">
              <a:cs typeface="Arial" panose="020B0604020202020204"/>
            </a:endParaRPr>
          </a:p>
          <a:p>
            <a:pPr marL="229870" indent="-229870"/>
            <a:r>
              <a:rPr lang="sv-SE" dirty="0"/>
              <a:t>Viktigt att alla känner till stadens rutin </a:t>
            </a:r>
            <a:r>
              <a:rPr lang="sv-SE" b="1" dirty="0">
                <a:hlinkClick r:id="rId3"/>
              </a:rPr>
              <a:t>Göteborgs stads rutin kränkande särbehandling, trakasserier, sexuella trakasserier och repressalier i arbetslivet</a:t>
            </a:r>
            <a:endParaRPr lang="sv-SE" b="1" dirty="0"/>
          </a:p>
          <a:p>
            <a:pPr marL="229870" indent="-229870"/>
            <a:endParaRPr lang="sv-SE" dirty="0">
              <a:cs typeface="Arial" panose="020B0604020202020204"/>
            </a:endParaRPr>
          </a:p>
          <a:p>
            <a:pPr marL="229870" indent="-229870"/>
            <a:endParaRPr lang="sv-SE" dirty="0">
              <a:cs typeface="Arial" panose="020B0604020202020204"/>
            </a:endParaRPr>
          </a:p>
          <a:p>
            <a:pPr marL="0" indent="0">
              <a:buNone/>
            </a:pPr>
            <a:endParaRPr lang="sv-SE" dirty="0"/>
          </a:p>
          <a:p>
            <a:pPr marL="229870" indent="-229870"/>
            <a:endParaRPr lang="sv-SE" dirty="0">
              <a:cs typeface="Arial" panose="020B0604020202020204"/>
            </a:endParaRPr>
          </a:p>
        </p:txBody>
      </p:sp>
      <p:sp>
        <p:nvSpPr>
          <p:cNvPr id="4" name="Pratbubbla: oval 3">
            <a:extLst>
              <a:ext uri="{FF2B5EF4-FFF2-40B4-BE49-F238E27FC236}">
                <a16:creationId xmlns:a16="http://schemas.microsoft.com/office/drawing/2014/main" id="{8B9425B3-C78D-427E-BADB-6F0FACAC1562}"/>
              </a:ext>
            </a:extLst>
          </p:cNvPr>
          <p:cNvSpPr/>
          <p:nvPr/>
        </p:nvSpPr>
        <p:spPr>
          <a:xfrm>
            <a:off x="8484368" y="3995928"/>
            <a:ext cx="3347968" cy="2457259"/>
          </a:xfrm>
          <a:prstGeom prst="wedgeEllipseCallou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>
                <a:solidFill>
                  <a:schemeClr val="bg1"/>
                </a:solidFill>
              </a:rPr>
              <a:t>Tips: </a:t>
            </a:r>
          </a:p>
          <a:p>
            <a:pPr algn="ctr"/>
            <a:r>
              <a:rPr lang="sv-SE" sz="1600" dirty="0">
                <a:solidFill>
                  <a:schemeClr val="bg1"/>
                </a:solidFill>
              </a:rPr>
              <a:t>Om ni vill planera in ett tillfälle där ni har möjlighet att prata mer om kränkande särbehandling så finns det ett </a:t>
            </a:r>
            <a:r>
              <a:rPr lang="sv-SE" sz="16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APT-material </a:t>
            </a:r>
            <a:r>
              <a:rPr lang="sv-SE" sz="1600" dirty="0">
                <a:solidFill>
                  <a:schemeClr val="bg1"/>
                </a:solidFill>
              </a:rPr>
              <a:t>ni kan utgå ifrån</a:t>
            </a:r>
          </a:p>
        </p:txBody>
      </p:sp>
    </p:spTree>
    <p:extLst>
      <p:ext uri="{BB962C8B-B14F-4D97-AF65-F5344CB8AC3E}">
        <p14:creationId xmlns:p14="http://schemas.microsoft.com/office/powerpoint/2010/main" val="1567260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93D7D3-C4A9-4DCA-BFF8-ED3527ECB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314" y="352658"/>
            <a:ext cx="6877709" cy="1147968"/>
          </a:xfrm>
        </p:spPr>
        <p:txBody>
          <a:bodyPr anchor="ctr">
            <a:normAutofit/>
          </a:bodyPr>
          <a:lstStyle/>
          <a:p>
            <a:r>
              <a:rPr lang="sv-SE" dirty="0"/>
              <a:t>Frisk- och riskfaktorer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933431-46D4-4C02-85A7-03695BF0B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71409" y="1613991"/>
            <a:ext cx="3958560" cy="4194629"/>
          </a:xfrm>
        </p:spPr>
        <p:txBody>
          <a:bodyPr vert="horz" lIns="0" tIns="0" rIns="0" bIns="0" rtlCol="0">
            <a:normAutofit/>
          </a:bodyPr>
          <a:lstStyle/>
          <a:p>
            <a:r>
              <a:rPr lang="sv-SE" dirty="0">
                <a:effectLst/>
              </a:rPr>
              <a:t>Utifrån det ni har pratat om gällande detta tema, vilka är era frisk- och riskfaktorer? Skriv in dessa i er handlingsplan i </a:t>
            </a:r>
            <a:r>
              <a:rPr lang="sv-SE" dirty="0" err="1">
                <a:effectLst/>
              </a:rPr>
              <a:t>stratsys</a:t>
            </a:r>
            <a:r>
              <a:rPr lang="sv-SE" dirty="0">
                <a:effectLst/>
              </a:rPr>
              <a:t>. </a:t>
            </a:r>
          </a:p>
        </p:txBody>
      </p:sp>
      <p:pic>
        <p:nvPicPr>
          <p:cNvPr id="6" name="Picture 4" descr="En bild som visar text&#10;&#10;Automatiskt genererad beskrivning">
            <a:extLst>
              <a:ext uri="{FF2B5EF4-FFF2-40B4-BE49-F238E27FC236}">
                <a16:creationId xmlns:a16="http://schemas.microsoft.com/office/drawing/2014/main" id="{0B163F38-62B5-4AAA-B7D7-167944FEFB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49735" y="2512970"/>
            <a:ext cx="3958273" cy="2642147"/>
          </a:xfrm>
          <a:prstGeom prst="rect">
            <a:avLst/>
          </a:prstGeom>
          <a:solidFill>
            <a:srgbClr val="FFFFFF"/>
          </a:solidFill>
        </p:spPr>
      </p:pic>
    </p:spTree>
    <p:extLst>
      <p:ext uri="{BB962C8B-B14F-4D97-AF65-F5344CB8AC3E}">
        <p14:creationId xmlns:p14="http://schemas.microsoft.com/office/powerpoint/2010/main" val="2024976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text 1">
            <a:extLst>
              <a:ext uri="{FF2B5EF4-FFF2-40B4-BE49-F238E27FC236}">
                <a16:creationId xmlns:a16="http://schemas.microsoft.com/office/drawing/2014/main" id="{C1595915-490D-486D-9F5C-7BBBAD6F7D6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4588477"/>
      </p:ext>
    </p:extLst>
  </p:cSld>
  <p:clrMapOvr>
    <a:masterClrMapping/>
  </p:clrMapOvr>
</p:sld>
</file>

<file path=ppt/theme/theme1.xml><?xml version="1.0" encoding="utf-8"?>
<a:theme xmlns:a="http://schemas.openxmlformats.org/drawingml/2006/main" name="Göteborgs Stad – 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607A6647-1E2D-454B-A339-17BC31080D31}"/>
    </a:ext>
  </a:extLst>
</a:theme>
</file>

<file path=ppt/theme/theme10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öteborgs Stad – Mörkblå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AA4B3810-684E-4117-9085-0BD05AB2197B}"/>
    </a:ext>
  </a:extLst>
</a:theme>
</file>

<file path=ppt/theme/theme3.xml><?xml version="1.0" encoding="utf-8"?>
<a:theme xmlns:a="http://schemas.openxmlformats.org/drawingml/2006/main" name="Göteborgs Stad – Röd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88F39ED8-20F2-4154-B5FA-E3DFBA65AE9F}"/>
    </a:ext>
  </a:extLst>
</a:theme>
</file>

<file path=ppt/theme/theme4.xml><?xml version="1.0" encoding="utf-8"?>
<a:theme xmlns:a="http://schemas.openxmlformats.org/drawingml/2006/main" name="Göteborgs Stad – Turkos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E0CFFA6-2F53-49AE-8AB5-FCEC43EEE8CD}"/>
    </a:ext>
  </a:extLst>
</a:theme>
</file>

<file path=ppt/theme/theme5.xml><?xml version="1.0" encoding="utf-8"?>
<a:theme xmlns:a="http://schemas.openxmlformats.org/drawingml/2006/main" name="Göteborgs Stad – Ros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852849-615D-42DF-9FD9-53AFD6771B5A}"/>
    </a:ext>
  </a:extLst>
</a:theme>
</file>

<file path=ppt/theme/theme6.xml><?xml version="1.0" encoding="utf-8"?>
<a:theme xmlns:a="http://schemas.openxmlformats.org/drawingml/2006/main" name="Göteborgs Stad – Grön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590A078F-1C00-4335-8517-E713EE09D18F}"/>
    </a:ext>
  </a:extLst>
</a:theme>
</file>

<file path=ppt/theme/theme7.xml><?xml version="1.0" encoding="utf-8"?>
<a:theme xmlns:a="http://schemas.openxmlformats.org/drawingml/2006/main" name="Göteborgs Stad – Lila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FEEF4225-DF23-4A05-BDFD-AAB08ACF4615}"/>
    </a:ext>
  </a:extLst>
</a:theme>
</file>

<file path=ppt/theme/theme8.xml><?xml version="1.0" encoding="utf-8"?>
<a:theme xmlns:a="http://schemas.openxmlformats.org/drawingml/2006/main" name="Göteborgs Stad – Gul dekor">
  <a:themeElements>
    <a:clrScheme name="Göteborgs Stad färgpalett webbsvart">
      <a:dk1>
        <a:srgbClr val="333333"/>
      </a:dk1>
      <a:lt1>
        <a:sysClr val="window" lastClr="FFFFFF"/>
      </a:lt1>
      <a:dk2>
        <a:srgbClr val="3F5564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767"/>
      </a:accent5>
      <a:accent6>
        <a:srgbClr val="674B99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dirty="0" smtClean="0"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tandard 16_9.sv-SE_ny.potx" id="{A3BC0E49-C5D0-4865-B1BE-3A636DF5CAE3}" vid="{4B39BACD-060C-4B7E-AB6D-2F890CF44FDD}"/>
    </a:ext>
  </a:extLst>
</a:theme>
</file>

<file path=ppt/theme/theme9.xml><?xml version="1.0" encoding="utf-8"?>
<a:theme xmlns:a="http://schemas.openxmlformats.org/drawingml/2006/main" name="Office-tema">
  <a:themeElements>
    <a:clrScheme name="Göteborgs Stad Powerpoint">
      <a:dk1>
        <a:sysClr val="windowText" lastClr="000000"/>
      </a:dk1>
      <a:lt1>
        <a:sysClr val="window" lastClr="FFFFFF"/>
      </a:lt1>
      <a:dk2>
        <a:srgbClr val="495663"/>
      </a:dk2>
      <a:lt2>
        <a:srgbClr val="FFCD37"/>
      </a:lt2>
      <a:accent1>
        <a:srgbClr val="0077BC"/>
      </a:accent1>
      <a:accent2>
        <a:srgbClr val="D24723"/>
      </a:accent2>
      <a:accent3>
        <a:srgbClr val="008391"/>
      </a:accent3>
      <a:accent4>
        <a:srgbClr val="D53878"/>
      </a:accent4>
      <a:accent5>
        <a:srgbClr val="008868"/>
      </a:accent5>
      <a:accent6>
        <a:srgbClr val="674B99"/>
      </a:accent6>
      <a:hlink>
        <a:srgbClr val="0563C1"/>
      </a:hlink>
      <a:folHlink>
        <a:srgbClr val="954F72"/>
      </a:folHlink>
    </a:clrScheme>
    <a:fontScheme name="Göteborgs Stad Powerpoin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27D1FB89B4AB14FA2559FF0B868F47D" ma:contentTypeVersion="10" ma:contentTypeDescription="Skapa ett nytt dokument." ma:contentTypeScope="" ma:versionID="0b94180113a1faed3569743c30a6fe6b">
  <xsd:schema xmlns:xsd="http://www.w3.org/2001/XMLSchema" xmlns:xs="http://www.w3.org/2001/XMLSchema" xmlns:p="http://schemas.microsoft.com/office/2006/metadata/properties" xmlns:ns2="b0ce67f5-ab09-467a-970c-06522761ce48" xmlns:ns3="655b1737-3d84-437d-abf8-09ccddba321b" targetNamespace="http://schemas.microsoft.com/office/2006/metadata/properties" ma:root="true" ma:fieldsID="2d5dbc7f12a5711a79d3915f81ac8c19" ns2:_="" ns3:_="">
    <xsd:import namespace="b0ce67f5-ab09-467a-970c-06522761ce48"/>
    <xsd:import namespace="655b1737-3d84-437d-abf8-09ccddba32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ce67f5-ab09-467a-970c-06522761c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5b1737-3d84-437d-abf8-09ccddba321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CB660C4-47F1-4268-911E-4675D6E039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FD3A4E-8142-44D3-9BC1-23A4B69081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ce67f5-ab09-467a-970c-06522761ce48"/>
    <ds:schemaRef ds:uri="655b1737-3d84-437d-abf8-09ccddba32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2910AA2-5937-44F1-B0F2-3BEB01C091B7}">
  <ds:schemaRefs>
    <ds:schemaRef ds:uri="http://schemas.microsoft.com/office/2006/documentManagement/types"/>
    <ds:schemaRef ds:uri="http://schemas.microsoft.com/office/infopath/2007/PartnerControls"/>
    <ds:schemaRef ds:uri="655b1737-3d84-437d-abf8-09ccddba321b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b0ce67f5-ab09-467a-970c-06522761ce4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479</Words>
  <Application>Microsoft Office PowerPoint</Application>
  <PresentationFormat>Bredbild</PresentationFormat>
  <Paragraphs>49</Paragraphs>
  <Slides>6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8</vt:i4>
      </vt:variant>
      <vt:variant>
        <vt:lpstr>Bildrubriker</vt:lpstr>
      </vt:variant>
      <vt:variant>
        <vt:i4>6</vt:i4>
      </vt:variant>
    </vt:vector>
  </HeadingPairs>
  <TitlesOfParts>
    <vt:vector size="18" baseType="lpstr">
      <vt:lpstr>Arial</vt:lpstr>
      <vt:lpstr>Arial Black</vt:lpstr>
      <vt:lpstr>Calibri</vt:lpstr>
      <vt:lpstr>Wingdings</vt:lpstr>
      <vt:lpstr>Göteborgs Stad – Blå dekor</vt:lpstr>
      <vt:lpstr>Göteborgs Stad – Mörkblå dekor</vt:lpstr>
      <vt:lpstr>Göteborgs Stad – Röd dekor</vt:lpstr>
      <vt:lpstr>Göteborgs Stad – Turkos dekor</vt:lpstr>
      <vt:lpstr>Göteborgs Stad – Rosa dekor</vt:lpstr>
      <vt:lpstr>Göteborgs Stad – Grön dekor</vt:lpstr>
      <vt:lpstr>Göteborgs Stad – Lila dekor</vt:lpstr>
      <vt:lpstr>Göteborgs Stad – Gul dekor</vt:lpstr>
      <vt:lpstr>Social arbetsmiljö</vt:lpstr>
      <vt:lpstr>Social arbetsmiljö</vt:lpstr>
      <vt:lpstr>Stödmaterial: Social arbetsmiljö</vt:lpstr>
      <vt:lpstr>Kränkande särbehanding, trakasserier och sexuella trakasserier</vt:lpstr>
      <vt:lpstr>Frisk- och riskfaktorer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16:9</dc:title>
  <dc:creator>helene.johnsson@aldrevardomsorg.goteborg.se</dc:creator>
  <cp:lastModifiedBy>Helene Johnsson</cp:lastModifiedBy>
  <cp:revision>48</cp:revision>
  <dcterms:created xsi:type="dcterms:W3CDTF">2022-01-20T14:09:27Z</dcterms:created>
  <dcterms:modified xsi:type="dcterms:W3CDTF">2026-05-07T08:11:47Z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0x010100327D1FB89B4AB14FA2559FF0B868F47D</vt:lpwstr>
  </property>
</Properties>
</file>